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D86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DFBE-AD85-49B4-B36F-DA250E0E1DAA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D12D-DF67-4531-BF1B-550859BF0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DFBE-AD85-49B4-B36F-DA250E0E1DAA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D12D-DF67-4531-BF1B-550859BF0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DFBE-AD85-49B4-B36F-DA250E0E1DAA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D12D-DF67-4531-BF1B-550859BF0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DFBE-AD85-49B4-B36F-DA250E0E1DAA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D12D-DF67-4531-BF1B-550859BF0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DFBE-AD85-49B4-B36F-DA250E0E1DAA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D12D-DF67-4531-BF1B-550859BF0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DFBE-AD85-49B4-B36F-DA250E0E1DAA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D12D-DF67-4531-BF1B-550859BF0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DFBE-AD85-49B4-B36F-DA250E0E1DAA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D12D-DF67-4531-BF1B-550859BF0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DFBE-AD85-49B4-B36F-DA250E0E1DAA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D12D-DF67-4531-BF1B-550859BF0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DFBE-AD85-49B4-B36F-DA250E0E1DAA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D12D-DF67-4531-BF1B-550859BF0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DFBE-AD85-49B4-B36F-DA250E0E1DAA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D12D-DF67-4531-BF1B-550859BF0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DFBE-AD85-49B4-B36F-DA250E0E1DAA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D12D-DF67-4531-BF1B-550859BF0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ADFBE-AD85-49B4-B36F-DA250E0E1DAA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DD12D-DF67-4531-BF1B-550859BF01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Understanding Investments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56356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800" dirty="0" smtClean="0"/>
              <a:t>Investing Tips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548640"/>
          <a:ext cx="9144000" cy="6245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42357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Investment Strategy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Definition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Risk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Cons</a:t>
                      </a:r>
                      <a:endParaRPr lang="en-US" sz="1400" dirty="0"/>
                    </a:p>
                  </a:txBody>
                  <a:tcPr/>
                </a:tc>
              </a:tr>
              <a:tr h="178622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Bonds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 type of loan in which you are the lender. You loan money to the government or a corporation with a set interest rate and maturity date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Often lower risk, but risk varies depending on 1) the ability of the issuer to repay the loan</a:t>
                      </a:r>
                      <a:r>
                        <a:rPr lang="en-US" sz="1400" baseline="0" dirty="0" smtClean="0"/>
                        <a:t> and 2) interest rate opportunity costs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-Usually provides more stability than stocks</a:t>
                      </a:r>
                    </a:p>
                    <a:p>
                      <a:r>
                        <a:rPr lang="en-US" sz="1400" dirty="0" smtClean="0"/>
                        <a:t>-Higher interest rate than a savings account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-Historically lower returns than stocks</a:t>
                      </a:r>
                    </a:p>
                    <a:p>
                      <a:r>
                        <a:rPr lang="en-US" sz="1400" dirty="0" smtClean="0"/>
                        <a:t>-Cashing in before maturity date could result in a loss of principal (original amount)</a:t>
                      </a:r>
                      <a:endParaRPr lang="en-US" sz="1400" dirty="0"/>
                    </a:p>
                  </a:txBody>
                  <a:tcPr/>
                </a:tc>
              </a:tr>
              <a:tr h="1149701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Mutual Funds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 fund managed</a:t>
                      </a:r>
                      <a:r>
                        <a:rPr lang="en-US" sz="1400" baseline="0" dirty="0" smtClean="0"/>
                        <a:t> by a company that includes a portfolio of stocks or bonds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Risk varies depending on type</a:t>
                      </a:r>
                      <a:r>
                        <a:rPr lang="en-US" sz="1400" baseline="0" dirty="0" smtClean="0"/>
                        <a:t> of mutual fund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-Diversified</a:t>
                      </a:r>
                    </a:p>
                    <a:p>
                      <a:r>
                        <a:rPr lang="en-US" sz="1400" dirty="0" smtClean="0"/>
                        <a:t>-You can select different risk levels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-Return</a:t>
                      </a:r>
                      <a:r>
                        <a:rPr lang="en-US" sz="1400" baseline="0" dirty="0" smtClean="0"/>
                        <a:t> isn’t guaranteed</a:t>
                      </a:r>
                    </a:p>
                    <a:p>
                      <a:r>
                        <a:rPr lang="en-US" sz="1400" baseline="0" dirty="0" smtClean="0"/>
                        <a:t>-Can be subject to expensive management fees</a:t>
                      </a:r>
                      <a:endParaRPr lang="en-US" sz="1400" dirty="0"/>
                    </a:p>
                  </a:txBody>
                  <a:tcPr/>
                </a:tc>
              </a:tr>
              <a:tr h="245404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Stocks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When buying a stock, you own partial ownership</a:t>
                      </a:r>
                      <a:r>
                        <a:rPr lang="en-US" sz="1400" baseline="0" dirty="0" smtClean="0"/>
                        <a:t> of a company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Different</a:t>
                      </a:r>
                      <a:r>
                        <a:rPr lang="en-US" sz="1400" baseline="0" dirty="0" smtClean="0"/>
                        <a:t> levels of risk – some can be very risky, but not all stocks are subject to ups and downs of the market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-Potential for higher returns over</a:t>
                      </a:r>
                      <a:r>
                        <a:rPr lang="en-US" sz="1400" baseline="0" dirty="0" smtClean="0"/>
                        <a:t> the long-term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-The market goes up and down regularly, making it a volatile</a:t>
                      </a:r>
                      <a:r>
                        <a:rPr lang="en-US" sz="1400" baseline="0" dirty="0" smtClean="0"/>
                        <a:t> investment</a:t>
                      </a:r>
                    </a:p>
                    <a:p>
                      <a:r>
                        <a:rPr lang="en-US" sz="1400" baseline="0" dirty="0" smtClean="0"/>
                        <a:t>-Requires a long-term investment to get the best return</a:t>
                      </a:r>
                    </a:p>
                    <a:p>
                      <a:r>
                        <a:rPr lang="en-US" sz="1400" baseline="0" dirty="0" smtClean="0"/>
                        <a:t>-no guarantee for additional money above your investment (the return) and you may lose your principal too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81200"/>
            <a:ext cx="6858000" cy="2286000"/>
          </a:xfrm>
          <a:solidFill>
            <a:schemeClr val="bg1"/>
          </a:solidFill>
        </p:spPr>
        <p:txBody>
          <a:bodyPr/>
          <a:lstStyle/>
          <a:p>
            <a:pPr algn="ctr">
              <a:buNone/>
            </a:pPr>
            <a:r>
              <a:rPr lang="en-US" dirty="0" smtClean="0"/>
              <a:t>	If you could have $100 right now or $150 in one year, which one would you choose? 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Ways to Earn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Saving and investing can earn money because of benefits like </a:t>
            </a:r>
            <a:r>
              <a:rPr lang="en-US" b="1" u="sng" dirty="0" smtClean="0"/>
              <a:t>interest</a:t>
            </a:r>
            <a:r>
              <a:rPr lang="en-US" dirty="0" smtClean="0"/>
              <a:t> and </a:t>
            </a:r>
            <a:r>
              <a:rPr lang="en-US" b="1" u="sng" dirty="0" smtClean="0"/>
              <a:t>rate of return</a:t>
            </a:r>
          </a:p>
          <a:p>
            <a:pPr lvl="1"/>
            <a:r>
              <a:rPr lang="en-US" b="1" dirty="0" smtClean="0"/>
              <a:t>Interest</a:t>
            </a:r>
            <a:r>
              <a:rPr lang="en-US" dirty="0" smtClean="0"/>
              <a:t> = money earned on top of money invested; an incentive to keep your money there</a:t>
            </a:r>
          </a:p>
          <a:p>
            <a:pPr lvl="1"/>
            <a:r>
              <a:rPr lang="en-US" b="1" dirty="0" smtClean="0"/>
              <a:t>Rate of return</a:t>
            </a:r>
            <a:r>
              <a:rPr lang="en-US" dirty="0" smtClean="0"/>
              <a:t> = the amount gained or lost on an investment over time</a:t>
            </a:r>
          </a:p>
          <a:p>
            <a:r>
              <a:rPr lang="en-US" dirty="0" smtClean="0"/>
              <a:t>Consider the </a:t>
            </a:r>
            <a:r>
              <a:rPr lang="en-US" b="1" dirty="0" smtClean="0"/>
              <a:t>risks </a:t>
            </a:r>
            <a:r>
              <a:rPr lang="en-US" dirty="0" smtClean="0"/>
              <a:t>and rewards involved</a:t>
            </a:r>
          </a:p>
          <a:p>
            <a:pPr lvl="1"/>
            <a:r>
              <a:rPr lang="en-US" dirty="0" smtClean="0"/>
              <a:t>Saving options like CDs (Certificates of Deposit) offer </a:t>
            </a:r>
            <a:r>
              <a:rPr lang="en-US" b="1" dirty="0" smtClean="0"/>
              <a:t>guaranteed interest rates</a:t>
            </a:r>
            <a:r>
              <a:rPr lang="en-US" dirty="0" smtClean="0"/>
              <a:t> making them low-risk….</a:t>
            </a:r>
            <a:r>
              <a:rPr lang="en-US" b="1" dirty="0" smtClean="0"/>
              <a:t>BUT</a:t>
            </a:r>
            <a:r>
              <a:rPr lang="en-US" dirty="0" smtClean="0"/>
              <a:t> it takes longer for money to grow because interest rates are lower</a:t>
            </a:r>
          </a:p>
          <a:p>
            <a:pPr lvl="1"/>
            <a:r>
              <a:rPr lang="en-US" dirty="0" smtClean="0"/>
              <a:t>Investing options offer higher rates of return, but the rates can be </a:t>
            </a:r>
            <a:r>
              <a:rPr lang="en-US" b="1" dirty="0" smtClean="0"/>
              <a:t>variable</a:t>
            </a:r>
            <a:r>
              <a:rPr lang="en-US" dirty="0" smtClean="0"/>
              <a:t> (change over time and be more of a risk)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Historically,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greater risks have reaped greater rewards…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		…but can also lead to greater losses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Investments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Consumers buy, sell, and trade investments</a:t>
            </a:r>
          </a:p>
          <a:p>
            <a:r>
              <a:rPr lang="en-US" dirty="0" smtClean="0"/>
              <a:t>The government regulates these transactions to ensure equality (S.E.C.)</a:t>
            </a:r>
          </a:p>
          <a:p>
            <a:pPr lvl="1"/>
            <a:r>
              <a:rPr lang="en-US" dirty="0" smtClean="0"/>
              <a:t>enforce regulations to reduce the risk of fraud for consumers</a:t>
            </a:r>
          </a:p>
          <a:p>
            <a:r>
              <a:rPr lang="en-US" dirty="0" smtClean="0"/>
              <a:t>Different investing strategies offer different types of interest or returns: </a:t>
            </a:r>
            <a:r>
              <a:rPr lang="en-US" b="1" dirty="0" smtClean="0"/>
              <a:t>simple</a:t>
            </a:r>
            <a:r>
              <a:rPr lang="en-US" dirty="0" smtClean="0"/>
              <a:t> or </a:t>
            </a:r>
            <a:r>
              <a:rPr lang="en-US" b="1" dirty="0" smtClean="0"/>
              <a:t>compound</a:t>
            </a:r>
          </a:p>
          <a:p>
            <a:pPr lvl="1"/>
            <a:r>
              <a:rPr lang="en-US" dirty="0" smtClean="0"/>
              <a:t>can be guaranteed or variable interest rates</a:t>
            </a:r>
          </a:p>
          <a:p>
            <a:pPr lvl="1"/>
            <a:r>
              <a:rPr lang="en-US" b="1" u="sng" dirty="0" smtClean="0"/>
              <a:t>Simple interest </a:t>
            </a:r>
            <a:r>
              <a:rPr lang="en-US" dirty="0" smtClean="0"/>
              <a:t>= what you earn by investing money</a:t>
            </a:r>
          </a:p>
          <a:p>
            <a:pPr lvl="1"/>
            <a:r>
              <a:rPr lang="en-US" b="1" u="sng" dirty="0" smtClean="0"/>
              <a:t>Compound interest </a:t>
            </a:r>
            <a:r>
              <a:rPr lang="en-US" dirty="0" smtClean="0"/>
              <a:t>= earning interest on the interest</a:t>
            </a:r>
          </a:p>
          <a:p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Investing Tips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84404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Investment Strategy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Bonds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 type of loan in which you are the lender. You loan money to the government or a corporation with a set interest rate and maturity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Often lower risk, but risk varies depending on 1) the ability of the issuer to repay the loan</a:t>
                      </a:r>
                      <a:r>
                        <a:rPr lang="en-US" sz="1800" baseline="0" dirty="0" smtClean="0"/>
                        <a:t> and 2) interest rate opportunity costs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-Usually provides more stability than stocks</a:t>
                      </a:r>
                    </a:p>
                    <a:p>
                      <a:r>
                        <a:rPr lang="en-US" sz="1800" dirty="0" smtClean="0"/>
                        <a:t>-Higher interest rate than a savings account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-Historically lower returns than stocks</a:t>
                      </a:r>
                    </a:p>
                    <a:p>
                      <a:r>
                        <a:rPr lang="en-US" sz="1800" dirty="0" smtClean="0"/>
                        <a:t>-Cashing in before maturity date could result in a loss of principal (original amount)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://upload.wikimedia.org/wikipedia/commons/b/bb/UNITED_STATED_SAVINGS_BONDS_-_NARA_-_5159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200024"/>
            <a:ext cx="6712533" cy="3686176"/>
          </a:xfrm>
          <a:prstGeom prst="rect">
            <a:avLst/>
          </a:prstGeom>
          <a:noFill/>
        </p:spPr>
      </p:pic>
      <p:pic>
        <p:nvPicPr>
          <p:cNvPr id="1026" name="Picture 2" descr="http://www.optimist123.com/photos/uncategorized/eebond3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6343" y="2209800"/>
            <a:ext cx="6712857" cy="3048000"/>
          </a:xfrm>
          <a:prstGeom prst="rect">
            <a:avLst/>
          </a:prstGeom>
          <a:noFill/>
        </p:spPr>
      </p:pic>
      <p:pic>
        <p:nvPicPr>
          <p:cNvPr id="1030" name="Picture 6" descr="http://chelseand.files.wordpress.com/2010/12/bond-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352800"/>
            <a:ext cx="7245286" cy="317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Investing Tips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84404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Investment Strategy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Mutual Funds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 fund managed</a:t>
                      </a:r>
                      <a:r>
                        <a:rPr lang="en-US" sz="1800" baseline="0" dirty="0" smtClean="0"/>
                        <a:t> by a company that includes a portfolio of stocks or bonds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Risk varies depending on type</a:t>
                      </a:r>
                      <a:r>
                        <a:rPr lang="en-US" sz="1800" baseline="0" dirty="0" smtClean="0"/>
                        <a:t> of mutual fund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-Diversified</a:t>
                      </a:r>
                    </a:p>
                    <a:p>
                      <a:r>
                        <a:rPr lang="en-US" sz="1800" dirty="0" smtClean="0"/>
                        <a:t>-You can select different risk levels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-Return</a:t>
                      </a:r>
                      <a:r>
                        <a:rPr lang="en-US" sz="1800" baseline="0" dirty="0" smtClean="0"/>
                        <a:t> isn’t guaranteed</a:t>
                      </a:r>
                    </a:p>
                    <a:p>
                      <a:r>
                        <a:rPr lang="en-US" sz="1800" baseline="0" dirty="0" smtClean="0"/>
                        <a:t>-Can be subject to expensive management fees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Investing Tips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600201"/>
          <a:ext cx="8686800" cy="4682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798320"/>
                <a:gridCol w="1737360"/>
                <a:gridCol w="1737360"/>
                <a:gridCol w="1737360"/>
              </a:tblGrid>
              <a:tr h="685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Investment Strategy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/>
                </a:tc>
              </a:tr>
              <a:tr h="399641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Stocks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When buying a stock, you own partial ownership</a:t>
                      </a:r>
                      <a:r>
                        <a:rPr lang="en-US" sz="1600" baseline="0" dirty="0" smtClean="0"/>
                        <a:t> of a company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Different</a:t>
                      </a:r>
                      <a:r>
                        <a:rPr lang="en-US" sz="1600" baseline="0" dirty="0" smtClean="0"/>
                        <a:t> levels of risk – some can be very risky, but not all stocks are subject to ups and downs of the market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-Potential for higher returns over</a:t>
                      </a:r>
                      <a:r>
                        <a:rPr lang="en-US" sz="1600" baseline="0" dirty="0" smtClean="0"/>
                        <a:t> the long-term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-The market goes up and down regularly, making it </a:t>
                      </a:r>
                      <a:r>
                        <a:rPr lang="en-US" sz="1600" dirty="0" smtClean="0"/>
                        <a:t>an unpredictable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/>
                        <a:t>investment</a:t>
                      </a:r>
                    </a:p>
                    <a:p>
                      <a:r>
                        <a:rPr lang="en-US" sz="1600" baseline="0" dirty="0" smtClean="0"/>
                        <a:t>-Requires a long-term investment to get the best return</a:t>
                      </a:r>
                    </a:p>
                    <a:p>
                      <a:r>
                        <a:rPr lang="en-US" sz="1600" baseline="0" dirty="0" smtClean="0"/>
                        <a:t>-no guarantee for additional money above your investment (the return) and you may lose your principal </a:t>
                      </a:r>
                      <a:r>
                        <a:rPr lang="en-US" sz="1600" baseline="0" dirty="0" smtClean="0"/>
                        <a:t>too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671</Words>
  <Application>Microsoft Office PowerPoint</Application>
  <PresentationFormat>On-screen Show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Understanding Investments</vt:lpstr>
      <vt:lpstr>Slide 2</vt:lpstr>
      <vt:lpstr>Ways to Earn Money</vt:lpstr>
      <vt:lpstr>Slide 4</vt:lpstr>
      <vt:lpstr>Investments</vt:lpstr>
      <vt:lpstr>Investing Tips</vt:lpstr>
      <vt:lpstr>Slide 7</vt:lpstr>
      <vt:lpstr>Investing Tips</vt:lpstr>
      <vt:lpstr>Investing Tips</vt:lpstr>
      <vt:lpstr>Investing Tips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Investments</dc:title>
  <dc:creator>Administrator</dc:creator>
  <cp:lastModifiedBy>Administrator</cp:lastModifiedBy>
  <cp:revision>12</cp:revision>
  <dcterms:created xsi:type="dcterms:W3CDTF">2013-05-02T18:37:39Z</dcterms:created>
  <dcterms:modified xsi:type="dcterms:W3CDTF">2013-05-03T11:27:14Z</dcterms:modified>
</cp:coreProperties>
</file>